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92" r:id="rId3"/>
    <p:sldId id="257" r:id="rId4"/>
    <p:sldId id="258" r:id="rId5"/>
    <p:sldId id="259" r:id="rId6"/>
    <p:sldId id="260" r:id="rId7"/>
    <p:sldId id="285" r:id="rId8"/>
    <p:sldId id="286" r:id="rId9"/>
    <p:sldId id="261" r:id="rId10"/>
    <p:sldId id="262" r:id="rId11"/>
    <p:sldId id="263" r:id="rId12"/>
    <p:sldId id="264" r:id="rId13"/>
    <p:sldId id="265" r:id="rId14"/>
    <p:sldId id="287" r:id="rId15"/>
    <p:sldId id="290" r:id="rId16"/>
    <p:sldId id="291" r:id="rId17"/>
    <p:sldId id="266" r:id="rId18"/>
    <p:sldId id="267" r:id="rId19"/>
    <p:sldId id="268" r:id="rId20"/>
    <p:sldId id="279" r:id="rId21"/>
    <p:sldId id="282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9" r:id="rId30"/>
    <p:sldId id="288" r:id="rId3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780" y="2267500"/>
            <a:ext cx="10972440" cy="1144800"/>
          </a:xfrm>
        </p:spPr>
        <p:txBody>
          <a:bodyPr/>
          <a:lstStyle/>
          <a:p>
            <a:r>
              <a:rPr lang="en-US" dirty="0" smtClean="0"/>
              <a:t>Computer Modeling and Simulation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Lectures </a:t>
            </a:r>
            <a:r>
              <a:rPr lang="en-US" dirty="0" smtClean="0"/>
              <a:t>1 and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638000" y="3933000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dirty="0" smtClean="0"/>
              <a:t>By</a:t>
            </a:r>
          </a:p>
          <a:p>
            <a:pPr marL="0" indent="0" algn="r">
              <a:buNone/>
            </a:pPr>
            <a:r>
              <a:rPr lang="en-US" dirty="0" smtClean="0"/>
              <a:t>Engr</a:t>
            </a:r>
            <a:r>
              <a:rPr lang="en-US" dirty="0"/>
              <a:t>.</a:t>
            </a:r>
            <a:r>
              <a:rPr lang="en-US" dirty="0" smtClean="0"/>
              <a:t> Sara Rehmat</a:t>
            </a:r>
          </a:p>
          <a:p>
            <a:pPr marL="0" indent="0" algn="r">
              <a:buNone/>
            </a:pPr>
            <a:r>
              <a:rPr lang="en-US" dirty="0" smtClean="0"/>
              <a:t>MS (CS)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latin typeface="Calibri Light"/>
              </a:rPr>
              <a:t>Example of Mathematical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model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99" name="Content Placeholder 3"/>
          <p:cNvPicPr/>
          <p:nvPr/>
        </p:nvPicPr>
        <p:blipFill>
          <a:blip r:embed="rId2"/>
          <a:stretch/>
        </p:blipFill>
        <p:spPr>
          <a:xfrm>
            <a:off x="1857240" y="1948680"/>
            <a:ext cx="5075280" cy="386568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7543800" y="2571840"/>
            <a:ext cx="157752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 = ma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latin typeface="Calibri Light"/>
              </a:rPr>
              <a:t>Example of a Logical model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102" name="Content Placeholder 3"/>
          <p:cNvPicPr/>
          <p:nvPr/>
        </p:nvPicPr>
        <p:blipFill>
          <a:blip r:embed="rId2"/>
          <a:stretch/>
        </p:blipFill>
        <p:spPr>
          <a:xfrm>
            <a:off x="2047165" y="1689840"/>
            <a:ext cx="5936774" cy="4492596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670300" y="6182436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example Class Diagram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620280" y="5043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Modeling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Modeling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Application of Methods to Analyze Complex, Real-World Problems in order to make predictions about what might happen with various actions.</a:t>
            </a:r>
            <a:endParaRPr lang="en-US" sz="24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Modeling is needed to 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Describe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Understand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Predict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Control a phenomenon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Analyze the Problem</a:t>
            </a:r>
          </a:p>
          <a:p>
            <a:r>
              <a:rPr lang="en-US" dirty="0"/>
              <a:t>Formulate a Model</a:t>
            </a:r>
          </a:p>
          <a:p>
            <a:pPr lvl="1"/>
            <a:r>
              <a:rPr lang="en-US" dirty="0"/>
              <a:t>Gather Data</a:t>
            </a:r>
          </a:p>
          <a:p>
            <a:pPr lvl="1"/>
            <a:r>
              <a:rPr lang="en-US" dirty="0"/>
              <a:t>Make Simplifying assumptions (and gather data)</a:t>
            </a:r>
          </a:p>
          <a:p>
            <a:pPr lvl="1"/>
            <a:r>
              <a:rPr lang="en-US" dirty="0"/>
              <a:t>Determine variables</a:t>
            </a:r>
          </a:p>
          <a:p>
            <a:pPr lvl="1"/>
            <a:r>
              <a:rPr lang="en-US" dirty="0"/>
              <a:t>Establish relationships between variables</a:t>
            </a:r>
          </a:p>
          <a:p>
            <a:pPr lvl="1"/>
            <a:r>
              <a:rPr lang="en-US" dirty="0"/>
              <a:t>Determine Equations and Functions</a:t>
            </a:r>
          </a:p>
          <a:p>
            <a:r>
              <a:rPr lang="en-US" dirty="0"/>
              <a:t>Solve / Simulate</a:t>
            </a:r>
          </a:p>
          <a:p>
            <a:r>
              <a:rPr lang="en-US" dirty="0"/>
              <a:t>Verify / Interpret Model Solution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359D1-7E42-4E25-A168-990B24AF0E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609480" y="2201420"/>
            <a:ext cx="10972440" cy="3977280"/>
          </a:xfrm>
        </p:spPr>
        <p:txBody>
          <a:bodyPr>
            <a:normAutofit fontScale="85000" lnSpcReduction="20000"/>
          </a:bodyPr>
          <a:lstStyle/>
          <a:p>
            <a:r>
              <a:rPr lang="en-GB" b="1" i="1" dirty="0"/>
              <a:t>Physics-Based </a:t>
            </a:r>
            <a:r>
              <a:rPr lang="en-GB" b="1" i="1" dirty="0" err="1"/>
              <a:t>Modeling</a:t>
            </a:r>
            <a:r>
              <a:rPr lang="en-GB" b="1" i="1" dirty="0"/>
              <a:t> </a:t>
            </a:r>
          </a:p>
          <a:p>
            <a:r>
              <a:rPr lang="en-GB" dirty="0"/>
              <a:t>Physics - based </a:t>
            </a:r>
            <a:r>
              <a:rPr lang="en-GB" dirty="0" err="1"/>
              <a:t>modeling</a:t>
            </a:r>
            <a:r>
              <a:rPr lang="en-GB" dirty="0"/>
              <a:t> is solidly grounded in mathematics.</a:t>
            </a:r>
          </a:p>
          <a:p>
            <a:r>
              <a:rPr lang="en-GB" dirty="0"/>
              <a:t> A physics - based model is a mathematical model where the model equations are derived from basic physical principles.</a:t>
            </a:r>
          </a:p>
          <a:p>
            <a:r>
              <a:rPr lang="en-GB" b="1" dirty="0"/>
              <a:t>Data - based </a:t>
            </a:r>
            <a:r>
              <a:rPr lang="en-GB" b="1" dirty="0" err="1"/>
              <a:t>modeling</a:t>
            </a:r>
            <a:r>
              <a:rPr lang="en-GB" b="1" dirty="0"/>
              <a:t> </a:t>
            </a:r>
            <a:r>
              <a:rPr lang="en-GB" dirty="0"/>
              <a:t>results from models based on data describing represented aspects of the subject of the model. </a:t>
            </a:r>
          </a:p>
          <a:p>
            <a:r>
              <a:rPr lang="en-GB" dirty="0"/>
              <a:t>Model development begins with advanced research or data collection, which is used in simulations. </a:t>
            </a:r>
          </a:p>
          <a:p>
            <a:r>
              <a:rPr lang="en-GB" dirty="0"/>
              <a:t>When the physics of the model subject is not understood or computations costs are high, data - based modelling can substitute. </a:t>
            </a:r>
          </a:p>
          <a:p>
            <a:r>
              <a:rPr lang="en-GB" dirty="0"/>
              <a:t>This </a:t>
            </a:r>
            <a:r>
              <a:rPr lang="en-GB" dirty="0" err="1"/>
              <a:t>modeling</a:t>
            </a:r>
            <a:r>
              <a:rPr lang="en-GB" dirty="0"/>
              <a:t> relies on data availability — it functions at its best when the data are accurate and reliable.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11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b="1" i="1" dirty="0"/>
              <a:t>Agent-Based Modeling (ABM)</a:t>
            </a:r>
          </a:p>
          <a:p>
            <a:r>
              <a:rPr lang="en-GB" dirty="0"/>
              <a:t>ABMs consist of </a:t>
            </a:r>
            <a:r>
              <a:rPr lang="en-GB" i="1" dirty="0"/>
              <a:t>agents </a:t>
            </a:r>
            <a:r>
              <a:rPr lang="en-GB" dirty="0"/>
              <a:t>that are defined as </a:t>
            </a:r>
            <a:r>
              <a:rPr lang="en-GB" i="1" dirty="0"/>
              <a:t>autonomous software entities that interact with their environment or other agents to achieve some goal or accomplish some task </a:t>
            </a:r>
            <a:r>
              <a:rPr lang="en-GB" dirty="0"/>
              <a:t>.</a:t>
            </a:r>
          </a:p>
          <a:p>
            <a:r>
              <a:rPr lang="en-GB" dirty="0"/>
              <a:t>An agent’s </a:t>
            </a:r>
            <a:r>
              <a:rPr lang="en-GB" i="1" dirty="0"/>
              <a:t>environment </a:t>
            </a:r>
            <a:r>
              <a:rPr lang="en-GB" dirty="0"/>
              <a:t>and the existence of other agents in that environment also play a key role on how an agent may behave.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0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Simulation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000" lnSpcReduction="20000"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Calibri"/>
              </a:rPr>
              <a:t> nontechnical term meaning not real, imitation</a:t>
            </a:r>
            <a:endParaRPr lang="en-US" sz="2800" spc="-1" dirty="0"/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method for implementing a model over time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technique for testing, analysis, or training in which real - world systems are used, or where real - world and conceptual systems are reproduced by a model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Calibri"/>
              </a:rPr>
              <a:t>n 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unobtrusive scientific method of inquiry involving experiments with a model, rather than with the portion of reality that the model represents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methodology for extracting information from a model by observing the behavior of the model as it is executed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latin typeface="Calibri"/>
              </a:rPr>
              <a:t>Simulation 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is an applied methodology that can describe the behavior of that system using either a mathematical model or a symbolic model.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It can be the imitation of the operation of a real - world process or system over a period of time.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Types of Simulation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live simulation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involves real people operating real systems. 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War games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purpose of live simulation training is to provide a meaningful and useful experience for the trainee.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Types of Simulation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2800" b="1" i="1" strike="noStrike" spc="-1" dirty="0">
                <a:solidFill>
                  <a:srgbClr val="000000"/>
                </a:solidFill>
                <a:latin typeface="Calibri"/>
              </a:rPr>
              <a:t>virtual simulation 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is different from live simulation in that it involves real people operating in simulated systems.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These systems are recreated with simulators, and they are designed to immerse the user in a realistic environment.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cockpit simulator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i="1" strike="noStrike" spc="-1" dirty="0">
                <a:solidFill>
                  <a:srgbClr val="000000"/>
                </a:solidFill>
                <a:latin typeface="Calibri"/>
              </a:rPr>
              <a:t>Constructive simulation </a:t>
            </a:r>
            <a:endParaRPr lang="en-US" sz="2800" b="1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This simulation involves real people making inputs into a simulation that carry out those inputs by simulated people operating in simulated systems. 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The expected result of constructive simulation is that it will provide a useful result.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80" y="641900"/>
            <a:ext cx="10972440" cy="1144800"/>
          </a:xfrm>
        </p:spPr>
        <p:txBody>
          <a:bodyPr/>
          <a:lstStyle/>
          <a:p>
            <a:r>
              <a:rPr lang="en-US" dirty="0" smtClean="0"/>
              <a:t>Paradigms of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711080" y="3791500"/>
            <a:ext cx="10972440" cy="1144800"/>
          </a:xfrm>
        </p:spPr>
        <p:txBody>
          <a:bodyPr>
            <a:noAutofit/>
          </a:bodyPr>
          <a:lstStyle/>
          <a:p>
            <a:r>
              <a:rPr lang="en-GB" sz="2800" b="1" i="1" dirty="0">
                <a:latin typeface="Calibri" panose="020F0502020204030204" pitchFamily="34" charset="0"/>
              </a:rPr>
              <a:t>C</a:t>
            </a:r>
            <a:r>
              <a:rPr lang="en-GB" sz="2800" b="1" i="1" dirty="0" smtClean="0">
                <a:latin typeface="Calibri" panose="020F0502020204030204" pitchFamily="34" charset="0"/>
              </a:rPr>
              <a:t>ontinuous simulation </a:t>
            </a:r>
          </a:p>
          <a:p>
            <a:r>
              <a:rPr lang="en-GB" sz="2800" dirty="0" smtClean="0">
                <a:latin typeface="Calibri" panose="020F0502020204030204" pitchFamily="34" charset="0"/>
              </a:rPr>
              <a:t>The system variables are </a:t>
            </a:r>
            <a:r>
              <a:rPr lang="en-GB" sz="2800" i="1" dirty="0" smtClean="0">
                <a:latin typeface="Calibri" panose="020F0502020204030204" pitchFamily="34" charset="0"/>
              </a:rPr>
              <a:t>continuous functions of time </a:t>
            </a:r>
            <a:r>
              <a:rPr lang="en-GB" sz="2800" dirty="0" smtClean="0">
                <a:latin typeface="Calibri" panose="020F0502020204030204" pitchFamily="34" charset="0"/>
              </a:rPr>
              <a:t>. </a:t>
            </a:r>
          </a:p>
          <a:p>
            <a:r>
              <a:rPr lang="en-GB" sz="2800" dirty="0" smtClean="0">
                <a:latin typeface="Calibri" panose="020F0502020204030204" pitchFamily="34" charset="0"/>
              </a:rPr>
              <a:t>Time is the independent variable and the system variables evolve as time progresses. </a:t>
            </a:r>
          </a:p>
          <a:p>
            <a:r>
              <a:rPr lang="en-GB" sz="2800" dirty="0" smtClean="0">
                <a:latin typeface="Calibri" panose="020F0502020204030204" pitchFamily="34" charset="0"/>
              </a:rPr>
              <a:t>Continuous simulations systems make use of </a:t>
            </a:r>
            <a:r>
              <a:rPr lang="en-GB" sz="2800" b="1" dirty="0" smtClean="0">
                <a:latin typeface="Calibri" panose="020F0502020204030204" pitchFamily="34" charset="0"/>
              </a:rPr>
              <a:t>differential equations </a:t>
            </a:r>
            <a:r>
              <a:rPr lang="en-GB" sz="2800" dirty="0" smtClean="0">
                <a:latin typeface="Calibri" panose="020F0502020204030204" pitchFamily="34" charset="0"/>
              </a:rPr>
              <a:t>in developing the model</a:t>
            </a:r>
            <a:endParaRPr lang="en-GB" sz="2800" i="1" dirty="0" smtClean="0">
              <a:latin typeface="Calibri" panose="020F0502020204030204" pitchFamily="34" charset="0"/>
            </a:endParaRPr>
          </a:p>
          <a:p>
            <a:r>
              <a:rPr lang="en-GB" sz="2800" b="1" i="1" dirty="0" smtClean="0">
                <a:latin typeface="Calibri" panose="020F0502020204030204" pitchFamily="34" charset="0"/>
              </a:rPr>
              <a:t>Monte </a:t>
            </a:r>
            <a:r>
              <a:rPr lang="en-GB" sz="2800" b="1" i="1" dirty="0">
                <a:latin typeface="Calibri" panose="020F0502020204030204" pitchFamily="34" charset="0"/>
              </a:rPr>
              <a:t>Carlo simulation </a:t>
            </a:r>
            <a:r>
              <a:rPr lang="en-GB" sz="2800" dirty="0">
                <a:latin typeface="Calibri" panose="020F0502020204030204" pitchFamily="34" charset="0"/>
              </a:rPr>
              <a:t>(also called the Monte </a:t>
            </a:r>
            <a:r>
              <a:rPr lang="en-GB" sz="2800" dirty="0" smtClean="0">
                <a:latin typeface="Calibri" panose="020F0502020204030204" pitchFamily="34" charset="0"/>
              </a:rPr>
              <a:t>Carlo method</a:t>
            </a:r>
            <a:r>
              <a:rPr lang="en-GB" sz="2800" dirty="0">
                <a:latin typeface="Calibri" panose="020F0502020204030204" pitchFamily="34" charset="0"/>
              </a:rPr>
              <a:t>), </a:t>
            </a:r>
            <a:endParaRPr lang="en-GB" sz="2800" dirty="0" smtClean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Randomly </a:t>
            </a:r>
            <a:r>
              <a:rPr lang="en-GB" sz="2800" dirty="0">
                <a:latin typeface="Calibri" panose="020F0502020204030204" pitchFamily="34" charset="0"/>
              </a:rPr>
              <a:t>samples values from each input variable </a:t>
            </a:r>
            <a:r>
              <a:rPr lang="en-GB" sz="2800" dirty="0" smtClean="0">
                <a:latin typeface="Calibri" panose="020F0502020204030204" pitchFamily="34" charset="0"/>
              </a:rPr>
              <a:t>distribution and </a:t>
            </a:r>
            <a:r>
              <a:rPr lang="en-GB" sz="2800" dirty="0">
                <a:latin typeface="Calibri" panose="020F0502020204030204" pitchFamily="34" charset="0"/>
              </a:rPr>
              <a:t>uses that sample to calculate the model ’ s output. </a:t>
            </a:r>
            <a:endParaRPr lang="en-GB" sz="2800" dirty="0" smtClean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This </a:t>
            </a:r>
            <a:r>
              <a:rPr lang="en-GB" sz="2800" dirty="0">
                <a:latin typeface="Calibri" panose="020F0502020204030204" pitchFamily="34" charset="0"/>
              </a:rPr>
              <a:t>process of </a:t>
            </a:r>
            <a:r>
              <a:rPr lang="en-GB" sz="2800" dirty="0" smtClean="0">
                <a:latin typeface="Calibri" panose="020F0502020204030204" pitchFamily="34" charset="0"/>
              </a:rPr>
              <a:t>random sampling </a:t>
            </a:r>
            <a:r>
              <a:rPr lang="en-GB" sz="2800" dirty="0">
                <a:latin typeface="Calibri" panose="020F0502020204030204" pitchFamily="34" charset="0"/>
              </a:rPr>
              <a:t>is repeated until there is a sense of how the output varies given </a:t>
            </a:r>
            <a:r>
              <a:rPr lang="en-GB" sz="2800" dirty="0" smtClean="0">
                <a:latin typeface="Calibri" panose="020F0502020204030204" pitchFamily="34" charset="0"/>
              </a:rPr>
              <a:t>the random </a:t>
            </a:r>
            <a:r>
              <a:rPr lang="en-GB" sz="2800" dirty="0">
                <a:latin typeface="Calibri" panose="020F0502020204030204" pitchFamily="34" charset="0"/>
              </a:rPr>
              <a:t>input values. </a:t>
            </a:r>
            <a:endParaRPr lang="en-GB" sz="2800" dirty="0" smtClean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Monte </a:t>
            </a:r>
            <a:r>
              <a:rPr lang="en-GB" sz="2800" dirty="0">
                <a:latin typeface="Calibri" panose="020F0502020204030204" pitchFamily="34" charset="0"/>
              </a:rPr>
              <a:t>Carlo simulation models system </a:t>
            </a:r>
            <a:r>
              <a:rPr lang="en-GB" sz="2800" dirty="0" err="1">
                <a:latin typeface="Calibri" panose="020F0502020204030204" pitchFamily="34" charset="0"/>
              </a:rPr>
              <a:t>behavior</a:t>
            </a:r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using probabilities. </a:t>
            </a:r>
            <a:endParaRPr lang="en-GB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91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What is this?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6595920" y="1825560"/>
            <a:ext cx="475704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This is not an apple.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It’s a representation of an apple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Sufficient for those who want to know what an apple looks like but not for those who want to know how it tastes like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80" name="Picture 3"/>
          <p:cNvPicPr/>
          <p:nvPr/>
        </p:nvPicPr>
        <p:blipFill>
          <a:blip r:embed="rId2"/>
          <a:stretch/>
        </p:blipFill>
        <p:spPr>
          <a:xfrm>
            <a:off x="489600" y="1593720"/>
            <a:ext cx="5459400" cy="526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of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609480" y="1604519"/>
            <a:ext cx="10972440" cy="4618859"/>
          </a:xfrm>
        </p:spPr>
        <p:txBody>
          <a:bodyPr>
            <a:normAutofit fontScale="70000" lnSpcReduction="20000"/>
          </a:bodyPr>
          <a:lstStyle/>
          <a:p>
            <a:endParaRPr lang="en-GB" i="1" dirty="0" smtClean="0"/>
          </a:p>
          <a:p>
            <a:r>
              <a:rPr lang="en-GB" b="1" dirty="0" smtClean="0"/>
              <a:t>Discrete - event simulation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 smtClean="0"/>
              <a:t>The system variables are </a:t>
            </a:r>
            <a:r>
              <a:rPr lang="en-GB" i="1" dirty="0" smtClean="0"/>
              <a:t>discrete functions in time </a:t>
            </a:r>
            <a:r>
              <a:rPr lang="en-GB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 smtClean="0"/>
              <a:t> These discrete functions in time result in system variables that change only at distinct instants of time.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 smtClean="0"/>
              <a:t>The changes are associated with an </a:t>
            </a:r>
            <a:r>
              <a:rPr lang="en-GB" dirty="0" err="1" smtClean="0"/>
              <a:t>occurence</a:t>
            </a:r>
            <a:r>
              <a:rPr lang="en-GB" dirty="0" smtClean="0"/>
              <a:t> of a system event.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 smtClean="0"/>
              <a:t>Discrete - event simulations advance time from one event to the next event.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 smtClean="0"/>
              <a:t>This simulation paradigm adheres to queuing theory models. </a:t>
            </a:r>
          </a:p>
          <a:p>
            <a:r>
              <a:rPr lang="en-GB" dirty="0" smtClean="0"/>
              <a:t>Continuous and discrete-event simulations are </a:t>
            </a:r>
            <a:r>
              <a:rPr lang="en-GB" i="1" dirty="0" smtClean="0"/>
              <a:t>dynamic systems </a:t>
            </a:r>
            <a:r>
              <a:rPr lang="en-GB" dirty="0" smtClean="0"/>
              <a:t>with variables changing over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8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1080" y="5508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Applications of Modeling and Simulations (1)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20" name="Picture 7"/>
          <p:cNvPicPr/>
          <p:nvPr/>
        </p:nvPicPr>
        <p:blipFill>
          <a:blip r:embed="rId2"/>
          <a:stretch/>
        </p:blipFill>
        <p:spPr>
          <a:xfrm>
            <a:off x="3447360" y="1837440"/>
            <a:ext cx="4114080" cy="4412160"/>
          </a:xfrm>
          <a:prstGeom prst="rect">
            <a:avLst/>
          </a:prstGeom>
          <a:ln>
            <a:noFill/>
          </a:ln>
        </p:spPr>
      </p:pic>
      <p:grpSp>
        <p:nvGrpSpPr>
          <p:cNvPr id="121" name="Group 2"/>
          <p:cNvGrpSpPr/>
          <p:nvPr/>
        </p:nvGrpSpPr>
        <p:grpSpPr>
          <a:xfrm>
            <a:off x="361080" y="98640"/>
            <a:ext cx="11205720" cy="547920"/>
            <a:chOff x="361080" y="98640"/>
            <a:chExt cx="11205720" cy="547920"/>
          </a:xfrm>
        </p:grpSpPr>
        <p:sp>
          <p:nvSpPr>
            <p:cNvPr id="122" name="CustomShape 3"/>
            <p:cNvSpPr/>
            <p:nvPr/>
          </p:nvSpPr>
          <p:spPr>
            <a:xfrm>
              <a:off x="361080" y="98640"/>
              <a:ext cx="10950840" cy="5479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4"/>
            <p:cNvSpPr/>
            <p:nvPr/>
          </p:nvSpPr>
          <p:spPr>
            <a:xfrm>
              <a:off x="423360" y="188280"/>
              <a:ext cx="124920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Lecture 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24" name="CustomShape 5"/>
            <p:cNvSpPr/>
            <p:nvPr/>
          </p:nvSpPr>
          <p:spPr>
            <a:xfrm>
              <a:off x="7342920" y="188280"/>
              <a:ext cx="42238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Computer Modeling and Simulation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25" name="CustomShape 6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7"/>
          <p:cNvSpPr/>
          <p:nvPr/>
        </p:nvSpPr>
        <p:spPr>
          <a:xfrm>
            <a:off x="979560" y="6356520"/>
            <a:ext cx="10095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Fig.1: Fluid Flow in a chamber (Computational Fluid Dynamics) IMG: http://comsol.com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94640" y="8265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Applications of Modeling and Simulations (2)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28" name="Picture 3"/>
          <p:cNvPicPr/>
          <p:nvPr/>
        </p:nvPicPr>
        <p:blipFill>
          <a:blip r:embed="rId2"/>
          <a:stretch/>
        </p:blipFill>
        <p:spPr>
          <a:xfrm>
            <a:off x="2119320" y="1700640"/>
            <a:ext cx="7496280" cy="4655160"/>
          </a:xfrm>
          <a:prstGeom prst="rect">
            <a:avLst/>
          </a:prstGeom>
          <a:ln>
            <a:noFill/>
          </a:ln>
        </p:spPr>
      </p:pic>
      <p:grpSp>
        <p:nvGrpSpPr>
          <p:cNvPr id="129" name="Group 2"/>
          <p:cNvGrpSpPr/>
          <p:nvPr/>
        </p:nvGrpSpPr>
        <p:grpSpPr>
          <a:xfrm>
            <a:off x="494640" y="277920"/>
            <a:ext cx="11205720" cy="547920"/>
            <a:chOff x="494640" y="277920"/>
            <a:chExt cx="11205720" cy="547920"/>
          </a:xfrm>
        </p:grpSpPr>
        <p:sp>
          <p:nvSpPr>
            <p:cNvPr id="130" name="CustomShape 3"/>
            <p:cNvSpPr/>
            <p:nvPr/>
          </p:nvSpPr>
          <p:spPr>
            <a:xfrm>
              <a:off x="494640" y="277920"/>
              <a:ext cx="10950840" cy="5479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4"/>
            <p:cNvSpPr/>
            <p:nvPr/>
          </p:nvSpPr>
          <p:spPr>
            <a:xfrm>
              <a:off x="556560" y="367920"/>
              <a:ext cx="124920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Lecture 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32" name="CustomShape 5"/>
            <p:cNvSpPr/>
            <p:nvPr/>
          </p:nvSpPr>
          <p:spPr>
            <a:xfrm>
              <a:off x="7476480" y="367920"/>
              <a:ext cx="42238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Computer Modeling and Simulation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33" name="CustomShape 6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7"/>
          <p:cNvSpPr/>
          <p:nvPr/>
        </p:nvSpPr>
        <p:spPr>
          <a:xfrm>
            <a:off x="1354320" y="6211800"/>
            <a:ext cx="96552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Fig. 2: Behaviour of Magnetic Field distribution inside constrained area (Computational Micromagnetism) IMG:Southampton University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3"/>
          <p:cNvPicPr/>
          <p:nvPr/>
        </p:nvPicPr>
        <p:blipFill>
          <a:blip r:embed="rId2"/>
          <a:stretch/>
        </p:blipFill>
        <p:spPr>
          <a:xfrm>
            <a:off x="1277640" y="1470600"/>
            <a:ext cx="8583480" cy="4640760"/>
          </a:xfrm>
          <a:prstGeom prst="rect">
            <a:avLst/>
          </a:prstGeom>
          <a:ln>
            <a:noFill/>
          </a:ln>
        </p:spPr>
      </p:pic>
      <p:grpSp>
        <p:nvGrpSpPr>
          <p:cNvPr id="136" name="Group 1"/>
          <p:cNvGrpSpPr/>
          <p:nvPr/>
        </p:nvGrpSpPr>
        <p:grpSpPr>
          <a:xfrm>
            <a:off x="311760" y="110880"/>
            <a:ext cx="11205720" cy="547920"/>
            <a:chOff x="311760" y="110880"/>
            <a:chExt cx="11205720" cy="547920"/>
          </a:xfrm>
        </p:grpSpPr>
        <p:sp>
          <p:nvSpPr>
            <p:cNvPr id="137" name="CustomShape 2"/>
            <p:cNvSpPr/>
            <p:nvPr/>
          </p:nvSpPr>
          <p:spPr>
            <a:xfrm>
              <a:off x="311760" y="110880"/>
              <a:ext cx="10950840" cy="5479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3"/>
            <p:cNvSpPr/>
            <p:nvPr/>
          </p:nvSpPr>
          <p:spPr>
            <a:xfrm>
              <a:off x="373680" y="200520"/>
              <a:ext cx="124920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Lecture 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39" name="CustomShape 4"/>
            <p:cNvSpPr/>
            <p:nvPr/>
          </p:nvSpPr>
          <p:spPr>
            <a:xfrm>
              <a:off x="7293600" y="200520"/>
              <a:ext cx="42238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Computer Modeling and Simulation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40" name="CustomShape 5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6"/>
          <p:cNvSpPr/>
          <p:nvPr/>
        </p:nvSpPr>
        <p:spPr>
          <a:xfrm>
            <a:off x="311760" y="5698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Applications of Modeling and Simulations (3)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42" name="CustomShape 7"/>
          <p:cNvSpPr/>
          <p:nvPr/>
        </p:nvSpPr>
        <p:spPr>
          <a:xfrm>
            <a:off x="3039480" y="6232320"/>
            <a:ext cx="56030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Fig. 3: Weather Forecasting (IMG: maxsea.com)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3"/>
          <p:cNvPicPr/>
          <p:nvPr/>
        </p:nvPicPr>
        <p:blipFill>
          <a:blip r:embed="rId2"/>
          <a:stretch/>
        </p:blipFill>
        <p:spPr>
          <a:xfrm>
            <a:off x="1722240" y="1621800"/>
            <a:ext cx="8000280" cy="4485600"/>
          </a:xfrm>
          <a:prstGeom prst="rect">
            <a:avLst/>
          </a:prstGeom>
          <a:ln>
            <a:noFill/>
          </a:ln>
        </p:spPr>
      </p:pic>
      <p:grpSp>
        <p:nvGrpSpPr>
          <p:cNvPr id="144" name="Group 1"/>
          <p:cNvGrpSpPr/>
          <p:nvPr/>
        </p:nvGrpSpPr>
        <p:grpSpPr>
          <a:xfrm>
            <a:off x="402480" y="80280"/>
            <a:ext cx="11205360" cy="547920"/>
            <a:chOff x="402480" y="80280"/>
            <a:chExt cx="11205360" cy="547920"/>
          </a:xfrm>
        </p:grpSpPr>
        <p:sp>
          <p:nvSpPr>
            <p:cNvPr id="145" name="CustomShape 2"/>
            <p:cNvSpPr/>
            <p:nvPr/>
          </p:nvSpPr>
          <p:spPr>
            <a:xfrm>
              <a:off x="402480" y="80280"/>
              <a:ext cx="10950840" cy="5479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CustomShape 3"/>
            <p:cNvSpPr/>
            <p:nvPr/>
          </p:nvSpPr>
          <p:spPr>
            <a:xfrm>
              <a:off x="464400" y="169920"/>
              <a:ext cx="124920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Lecture 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47" name="CustomShape 4"/>
            <p:cNvSpPr/>
            <p:nvPr/>
          </p:nvSpPr>
          <p:spPr>
            <a:xfrm>
              <a:off x="7383960" y="169920"/>
              <a:ext cx="42238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Computer Modeling and Simulation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48" name="CustomShape 5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6"/>
          <p:cNvSpPr/>
          <p:nvPr/>
        </p:nvSpPr>
        <p:spPr>
          <a:xfrm>
            <a:off x="311760" y="5698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Applications of Modeling and Simulations (4)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0" name="CustomShape 7"/>
          <p:cNvSpPr/>
          <p:nvPr/>
        </p:nvSpPr>
        <p:spPr>
          <a:xfrm>
            <a:off x="2541600" y="6266520"/>
            <a:ext cx="6415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Fig. 5: Boeing 737 Flight Simulator IMG: simjet.com.au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3"/>
          <p:cNvPicPr/>
          <p:nvPr/>
        </p:nvPicPr>
        <p:blipFill>
          <a:blip r:embed="rId2"/>
          <a:stretch/>
        </p:blipFill>
        <p:spPr>
          <a:xfrm>
            <a:off x="6716520" y="1442160"/>
            <a:ext cx="4854600" cy="4861800"/>
          </a:xfrm>
          <a:prstGeom prst="rect">
            <a:avLst/>
          </a:prstGeom>
          <a:ln>
            <a:noFill/>
          </a:ln>
        </p:spPr>
      </p:pic>
      <p:pic>
        <p:nvPicPr>
          <p:cNvPr id="152" name="Picture 4"/>
          <p:cNvPicPr/>
          <p:nvPr/>
        </p:nvPicPr>
        <p:blipFill>
          <a:blip r:embed="rId3"/>
          <a:stretch/>
        </p:blipFill>
        <p:spPr>
          <a:xfrm>
            <a:off x="778680" y="1617480"/>
            <a:ext cx="5788440" cy="4622400"/>
          </a:xfrm>
          <a:prstGeom prst="rect">
            <a:avLst/>
          </a:prstGeom>
          <a:ln>
            <a:noFill/>
          </a:ln>
        </p:spPr>
      </p:pic>
      <p:grpSp>
        <p:nvGrpSpPr>
          <p:cNvPr id="153" name="Group 1"/>
          <p:cNvGrpSpPr/>
          <p:nvPr/>
        </p:nvGrpSpPr>
        <p:grpSpPr>
          <a:xfrm>
            <a:off x="620280" y="90720"/>
            <a:ext cx="11205720" cy="547920"/>
            <a:chOff x="620280" y="90720"/>
            <a:chExt cx="11205720" cy="547920"/>
          </a:xfrm>
        </p:grpSpPr>
        <p:sp>
          <p:nvSpPr>
            <p:cNvPr id="154" name="CustomShape 2"/>
            <p:cNvSpPr/>
            <p:nvPr/>
          </p:nvSpPr>
          <p:spPr>
            <a:xfrm>
              <a:off x="620280" y="90720"/>
              <a:ext cx="10950840" cy="5479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CustomShape 3"/>
            <p:cNvSpPr/>
            <p:nvPr/>
          </p:nvSpPr>
          <p:spPr>
            <a:xfrm>
              <a:off x="682200" y="180360"/>
              <a:ext cx="124920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Lecture 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56" name="CustomShape 4"/>
            <p:cNvSpPr/>
            <p:nvPr/>
          </p:nvSpPr>
          <p:spPr>
            <a:xfrm>
              <a:off x="7602120" y="180360"/>
              <a:ext cx="42238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Computer Modeling and Simulation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57" name="CustomShape 5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6"/>
          <p:cNvSpPr/>
          <p:nvPr/>
        </p:nvSpPr>
        <p:spPr>
          <a:xfrm>
            <a:off x="311760" y="5698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Applications of Modeling and Simulations (5)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1080720" y="6392880"/>
            <a:ext cx="1045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Fig. 6: Examples of Network Simulations in Omnet++ (IMG: omnetplusplus.blogspot.com)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Applications of Modeling and Simulations (6)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2" name="Picture 4"/>
          <p:cNvPicPr/>
          <p:nvPr/>
        </p:nvPicPr>
        <p:blipFill>
          <a:blip r:embed="rId2"/>
          <a:stretch/>
        </p:blipFill>
        <p:spPr>
          <a:xfrm>
            <a:off x="1803960" y="1505880"/>
            <a:ext cx="7664400" cy="4303440"/>
          </a:xfrm>
          <a:prstGeom prst="rect">
            <a:avLst/>
          </a:prstGeom>
          <a:ln>
            <a:noFill/>
          </a:ln>
        </p:spPr>
      </p:pic>
      <p:grpSp>
        <p:nvGrpSpPr>
          <p:cNvPr id="163" name="Group 3"/>
          <p:cNvGrpSpPr/>
          <p:nvPr/>
        </p:nvGrpSpPr>
        <p:grpSpPr>
          <a:xfrm>
            <a:off x="374760" y="184320"/>
            <a:ext cx="11205720" cy="547920"/>
            <a:chOff x="374760" y="184320"/>
            <a:chExt cx="11205720" cy="547920"/>
          </a:xfrm>
        </p:grpSpPr>
        <p:sp>
          <p:nvSpPr>
            <p:cNvPr id="164" name="CustomShape 4"/>
            <p:cNvSpPr/>
            <p:nvPr/>
          </p:nvSpPr>
          <p:spPr>
            <a:xfrm>
              <a:off x="374760" y="184320"/>
              <a:ext cx="10950840" cy="5479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CustomShape 5"/>
            <p:cNvSpPr/>
            <p:nvPr/>
          </p:nvSpPr>
          <p:spPr>
            <a:xfrm>
              <a:off x="437040" y="273960"/>
              <a:ext cx="124920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Lecture 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66" name="CustomShape 6"/>
            <p:cNvSpPr/>
            <p:nvPr/>
          </p:nvSpPr>
          <p:spPr>
            <a:xfrm>
              <a:off x="7356600" y="273960"/>
              <a:ext cx="42238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Computer Modeling and Simulation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67" name="CustomShape 7"/>
          <p:cNvSpPr/>
          <p:nvPr/>
        </p:nvSpPr>
        <p:spPr>
          <a:xfrm>
            <a:off x="2981160" y="6169680"/>
            <a:ext cx="5136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Fig. 6: Simulation of Urban Mobility (SUMO)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Applications of Modeling and Simulations (7)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0" name="Group 3"/>
          <p:cNvGrpSpPr/>
          <p:nvPr/>
        </p:nvGrpSpPr>
        <p:grpSpPr>
          <a:xfrm>
            <a:off x="374760" y="184320"/>
            <a:ext cx="11205720" cy="547920"/>
            <a:chOff x="374760" y="184320"/>
            <a:chExt cx="11205720" cy="547920"/>
          </a:xfrm>
        </p:grpSpPr>
        <p:sp>
          <p:nvSpPr>
            <p:cNvPr id="171" name="CustomShape 4"/>
            <p:cNvSpPr/>
            <p:nvPr/>
          </p:nvSpPr>
          <p:spPr>
            <a:xfrm>
              <a:off x="374760" y="184320"/>
              <a:ext cx="10950840" cy="5479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CustomShape 5"/>
            <p:cNvSpPr/>
            <p:nvPr/>
          </p:nvSpPr>
          <p:spPr>
            <a:xfrm>
              <a:off x="437040" y="273960"/>
              <a:ext cx="124920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Lecture 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3" name="CustomShape 6"/>
            <p:cNvSpPr/>
            <p:nvPr/>
          </p:nvSpPr>
          <p:spPr>
            <a:xfrm>
              <a:off x="7356600" y="273960"/>
              <a:ext cx="42238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Computer Modeling and Simulation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4" name="CustomShape 7"/>
          <p:cNvSpPr/>
          <p:nvPr/>
        </p:nvSpPr>
        <p:spPr>
          <a:xfrm>
            <a:off x="1207080" y="6033240"/>
            <a:ext cx="97776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Fig. 7: Crowd Modelling during Tawaf IMG: L. Manenti et. al., MAKKSim: Dealing with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Pedestrian Groups in MAS-based Crowd Simulation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2"/>
          <a:stretch/>
        </p:blipFill>
        <p:spPr>
          <a:xfrm>
            <a:off x="1775160" y="1456560"/>
            <a:ext cx="8429040" cy="444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15% Sessional 1</a:t>
            </a:r>
          </a:p>
          <a:p>
            <a:r>
              <a:rPr lang="en-US" dirty="0" smtClean="0"/>
              <a:t>15% Sessional 2</a:t>
            </a:r>
          </a:p>
          <a:p>
            <a:r>
              <a:rPr lang="en-US" dirty="0"/>
              <a:t>4</a:t>
            </a:r>
            <a:r>
              <a:rPr lang="en-US" dirty="0" smtClean="0"/>
              <a:t>0% Final Term</a:t>
            </a:r>
          </a:p>
          <a:p>
            <a:r>
              <a:rPr lang="en-US" dirty="0" smtClean="0"/>
              <a:t>10% Quizzes </a:t>
            </a:r>
          </a:p>
          <a:p>
            <a:r>
              <a:rPr lang="en-US" dirty="0" smtClean="0"/>
              <a:t>20</a:t>
            </a:r>
            <a:r>
              <a:rPr lang="en-US" smtClean="0"/>
              <a:t>% Assignments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359D1-7E42-4E25-A168-990B24AF0E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4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What is a model?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model is an abstract representation of a system.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An abstraction in which only the essential ingredients are retained according to the questions we ask about the system.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Level of details?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“Everything should be made as simple as possible but not simpler.” Albert Einstein.</a:t>
            </a:r>
            <a:endParaRPr lang="en-US" sz="24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same system can be described at different scales.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Cells, tissues, organs, living beings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Mechanical parts, cars, traffic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System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933614" y="184788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The term "system" comes from the Latin word </a:t>
            </a:r>
            <a:r>
              <a:rPr lang="en-US" sz="2800" b="0" i="1" strike="noStrike" spc="-1" dirty="0" err="1">
                <a:solidFill>
                  <a:srgbClr val="000000"/>
                </a:solidFill>
                <a:latin typeface="Calibri"/>
              </a:rPr>
              <a:t>systēma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,  "whole concept made of several parts or members”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An entity or group of entities that exist and operate in time and space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International Council of </a:t>
            </a:r>
            <a:r>
              <a:rPr lang="en-GB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Systems Engineering INCOSE suggests that a </a:t>
            </a:r>
            <a:r>
              <a:rPr lang="en-GB" sz="2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GB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a construct or collection of different elements that together produces results not obtainable by the elements alone. *</a:t>
            </a:r>
            <a:endParaRPr lang="en-US" sz="28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 dirty="0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2650320" y="6171840"/>
            <a:ext cx="252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System 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Examples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Planetary system in the universe (gravitation bound objects in orbit around a star)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Banking system in finance industry (payment, loan, deposit, investment processes)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Software system in a computer (processes, threads, IPC, etc.)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Other examples are in medicine, biology, socio-economic, political, communications, environment, transportation, electrical, mechanical, etc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Components of a System</a:t>
            </a:r>
          </a:p>
          <a:p>
            <a:pPr lvl="1"/>
            <a:r>
              <a:rPr lang="en-US" dirty="0"/>
              <a:t>In case of natural systems</a:t>
            </a:r>
            <a:r>
              <a:rPr lang="en-US" dirty="0" smtClean="0"/>
              <a:t>, relationships between components </a:t>
            </a:r>
            <a:r>
              <a:rPr lang="en-US" dirty="0"/>
              <a:t>defined by laws </a:t>
            </a:r>
            <a:r>
              <a:rPr lang="en-US" dirty="0" smtClean="0"/>
              <a:t>of physics </a:t>
            </a:r>
            <a:r>
              <a:rPr lang="en-US" dirty="0"/>
              <a:t>(represented </a:t>
            </a:r>
            <a:r>
              <a:rPr lang="en-US" dirty="0" smtClean="0"/>
              <a:t>by mathematical </a:t>
            </a:r>
            <a:r>
              <a:rPr lang="en-US" dirty="0"/>
              <a:t>models, i.e</a:t>
            </a:r>
            <a:r>
              <a:rPr lang="en-US" dirty="0" smtClean="0"/>
              <a:t>., differential </a:t>
            </a:r>
            <a:r>
              <a:rPr lang="en-US" dirty="0"/>
              <a:t>equations</a:t>
            </a:r>
            <a:r>
              <a:rPr lang="en-US" dirty="0" smtClean="0"/>
              <a:t>).</a:t>
            </a:r>
            <a:endParaRPr lang="en-US" dirty="0"/>
          </a:p>
          <a:p>
            <a:pPr lvl="1"/>
            <a:r>
              <a:rPr lang="en-US" dirty="0"/>
              <a:t>In others, relationships </a:t>
            </a:r>
            <a:r>
              <a:rPr lang="en-US" dirty="0" smtClean="0"/>
              <a:t>are defined </a:t>
            </a:r>
            <a:r>
              <a:rPr lang="en-US" dirty="0"/>
              <a:t>by </a:t>
            </a:r>
            <a:r>
              <a:rPr lang="en-US" dirty="0" smtClean="0"/>
              <a:t>communication between </a:t>
            </a:r>
            <a:r>
              <a:rPr lang="en-US" dirty="0"/>
              <a:t>processes.</a:t>
            </a:r>
          </a:p>
          <a:p>
            <a:r>
              <a:rPr lang="en-US" b="1" dirty="0"/>
              <a:t>Variables of a </a:t>
            </a:r>
            <a:r>
              <a:rPr lang="en-US" b="1" dirty="0" smtClean="0"/>
              <a:t>System</a:t>
            </a:r>
          </a:p>
          <a:p>
            <a:pPr lvl="1"/>
            <a:r>
              <a:rPr lang="en-US" dirty="0" smtClean="0"/>
              <a:t>Input Variables</a:t>
            </a:r>
          </a:p>
          <a:p>
            <a:pPr lvl="1"/>
            <a:r>
              <a:rPr lang="en-US" dirty="0" smtClean="0"/>
              <a:t>Output Variables</a:t>
            </a:r>
          </a:p>
          <a:p>
            <a:pPr lvl="1"/>
            <a:r>
              <a:rPr lang="en-US" dirty="0" smtClean="0"/>
              <a:t>State Variables</a:t>
            </a:r>
          </a:p>
          <a:p>
            <a:pPr lvl="1"/>
            <a:r>
              <a:rPr lang="en-US" dirty="0" smtClean="0"/>
              <a:t>Environmental Variables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359D1-7E42-4E25-A168-990B24AF0E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1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268" y="765921"/>
            <a:ext cx="10515600" cy="1325563"/>
          </a:xfrm>
        </p:spPr>
        <p:txBody>
          <a:bodyPr/>
          <a:lstStyle/>
          <a:p>
            <a:r>
              <a:rPr lang="en-US" dirty="0"/>
              <a:t>Example System: </a:t>
            </a:r>
            <a:r>
              <a:rPr lang="en-US" dirty="0" smtClean="0"/>
              <a:t>Grass-Sheep-Wolves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6720" y="2197330"/>
            <a:ext cx="637032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Input variables</a:t>
            </a:r>
            <a:r>
              <a:rPr lang="en-US" dirty="0"/>
              <a:t>: initial no. of sheep/wolves, sheep</a:t>
            </a:r>
          </a:p>
          <a:p>
            <a:pPr marL="0" indent="0">
              <a:buNone/>
            </a:pPr>
            <a:r>
              <a:rPr lang="en-US" dirty="0"/>
              <a:t>reproduction rate, wolves reproduction rate, grass</a:t>
            </a:r>
          </a:p>
          <a:p>
            <a:pPr marL="0" indent="0">
              <a:buNone/>
            </a:pPr>
            <a:r>
              <a:rPr lang="en-US" dirty="0"/>
              <a:t>regrowth rate, energy gained by sheep after eating</a:t>
            </a:r>
          </a:p>
          <a:p>
            <a:pPr marL="0" indent="0">
              <a:buNone/>
            </a:pPr>
            <a:r>
              <a:rPr lang="en-US" dirty="0"/>
              <a:t>1 grass unit, energy gained by wolves after eating</a:t>
            </a:r>
          </a:p>
          <a:p>
            <a:pPr marL="0" indent="0">
              <a:buNone/>
            </a:pPr>
            <a:r>
              <a:rPr lang="en-US" dirty="0"/>
              <a:t>1 sheep unit, etc.</a:t>
            </a:r>
          </a:p>
          <a:p>
            <a:r>
              <a:rPr lang="en-US" b="1" dirty="0"/>
              <a:t>Output Variables</a:t>
            </a:r>
            <a:r>
              <a:rPr lang="en-US" dirty="0"/>
              <a:t>: Population of sheep/wolves,</a:t>
            </a:r>
          </a:p>
          <a:p>
            <a:pPr marL="0" indent="0">
              <a:buNone/>
            </a:pPr>
            <a:r>
              <a:rPr lang="en-US" dirty="0"/>
              <a:t>density of grass, average health (energy) of sheep</a:t>
            </a:r>
          </a:p>
          <a:p>
            <a:pPr marL="0" indent="0">
              <a:buNone/>
            </a:pPr>
            <a:r>
              <a:rPr lang="en-US" dirty="0"/>
              <a:t>herd, average health (energy) of wolf pack</a:t>
            </a:r>
          </a:p>
          <a:p>
            <a:r>
              <a:rPr lang="en-US" b="1" dirty="0"/>
              <a:t>State variables</a:t>
            </a:r>
            <a:r>
              <a:rPr lang="en-US" dirty="0"/>
              <a:t>: localized position of</a:t>
            </a:r>
          </a:p>
          <a:p>
            <a:pPr marL="0" indent="0">
              <a:buNone/>
            </a:pPr>
            <a:r>
              <a:rPr lang="en-US" dirty="0"/>
              <a:t>sheep/wolves/grass patches, localized energy level</a:t>
            </a:r>
          </a:p>
          <a:p>
            <a:pPr marL="0" indent="0">
              <a:buNone/>
            </a:pPr>
            <a:r>
              <a:rPr lang="en-US" dirty="0"/>
              <a:t>of </a:t>
            </a:r>
            <a:r>
              <a:rPr lang="en-US" dirty="0" smtClean="0"/>
              <a:t>sheep/wolves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40" y="1690688"/>
            <a:ext cx="5394960" cy="423767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359D1-7E42-4E25-A168-990B24AF0E8C}" type="slidenum">
              <a:rPr lang="en-US" smtClean="0"/>
              <a:t>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05600" y="6179336"/>
            <a:ext cx="525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Predator-Prey Model of Sheep-Wolves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Types of Models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model can be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physical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, such as a scale model of an airplane to study aerodynamic behavior.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Picture 8"/>
          <p:cNvPicPr/>
          <p:nvPr/>
        </p:nvPicPr>
        <p:blipFill>
          <a:blip r:embed="rId2"/>
          <a:stretch/>
        </p:blipFill>
        <p:spPr>
          <a:xfrm>
            <a:off x="2514600" y="3454200"/>
            <a:ext cx="3466440" cy="2773080"/>
          </a:xfrm>
          <a:prstGeom prst="rect">
            <a:avLst/>
          </a:prstGeom>
          <a:ln>
            <a:noFill/>
          </a:ln>
        </p:spPr>
      </p:pic>
      <p:pic>
        <p:nvPicPr>
          <p:cNvPr id="95" name="Picture 9"/>
          <p:cNvPicPr/>
          <p:nvPr/>
        </p:nvPicPr>
        <p:blipFill>
          <a:blip r:embed="rId3"/>
          <a:stretch/>
        </p:blipFill>
        <p:spPr>
          <a:xfrm>
            <a:off x="6805440" y="3387600"/>
            <a:ext cx="2923560" cy="29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Types of Models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model can be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notional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i.e. a model consists of a set of mathematical equations or logic statements that describes the behavior of the system.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Mathematical model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Simple equations often result in analytic solutions that has mathematical proofs.</a:t>
            </a:r>
            <a:endParaRPr lang="en-US" sz="2000" b="0" strike="noStrike" spc="-1">
              <a:latin typeface="Arial"/>
            </a:endParaRPr>
          </a:p>
          <a:p>
            <a:pPr marL="1143000" lvl="2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Some mathematical models require numerical solutions</a:t>
            </a:r>
            <a:endParaRPr lang="en-US" sz="2000" b="0" strike="noStrike" spc="-1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Logical model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Software analysis/design models, computer programs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1373</Words>
  <Application>Microsoft Office PowerPoint</Application>
  <PresentationFormat>Widescreen</PresentationFormat>
  <Paragraphs>170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DejaVu Sans</vt:lpstr>
      <vt:lpstr>Symbol</vt:lpstr>
      <vt:lpstr>Wingdings</vt:lpstr>
      <vt:lpstr>Office Theme</vt:lpstr>
      <vt:lpstr>Office Theme</vt:lpstr>
      <vt:lpstr>Computer Modeling and Simulation Lectures 1 and 2</vt:lpstr>
      <vt:lpstr>PowerPoint Presentation</vt:lpstr>
      <vt:lpstr>PowerPoint Presentation</vt:lpstr>
      <vt:lpstr>PowerPoint Presentation</vt:lpstr>
      <vt:lpstr>PowerPoint Presentation</vt:lpstr>
      <vt:lpstr>System</vt:lpstr>
      <vt:lpstr>Example System: Grass-Sheep-Wolves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Process</vt:lpstr>
      <vt:lpstr>Types of Modeling</vt:lpstr>
      <vt:lpstr>Types of Modeling</vt:lpstr>
      <vt:lpstr>PowerPoint Presentation</vt:lpstr>
      <vt:lpstr>PowerPoint Presentation</vt:lpstr>
      <vt:lpstr>PowerPoint Presentation</vt:lpstr>
      <vt:lpstr>Paradigms of Simulation</vt:lpstr>
      <vt:lpstr>Paradigms of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Overview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Sara Qasim</dc:creator>
  <dc:description/>
  <cp:lastModifiedBy>Sara Rehmat</cp:lastModifiedBy>
  <cp:revision>25</cp:revision>
  <dcterms:created xsi:type="dcterms:W3CDTF">2021-03-01T01:34:14Z</dcterms:created>
  <dcterms:modified xsi:type="dcterms:W3CDTF">2021-03-05T10:30:20Z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